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336600"/>
    <a:srgbClr val="FF9933"/>
    <a:srgbClr val="009999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4688-961D-48F3-A9F8-A6E1B5FD1357}" type="datetimeFigureOut">
              <a:rPr lang="en-US" smtClean="0"/>
              <a:pPr/>
              <a:t>9/8/2009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F7B2D-3186-4A89-88A9-68038D5503E5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4688-961D-48F3-A9F8-A6E1B5FD1357}" type="datetimeFigureOut">
              <a:rPr lang="en-US" smtClean="0"/>
              <a:pPr/>
              <a:t>9/8/2009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F7B2D-3186-4A89-88A9-68038D5503E5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4688-961D-48F3-A9F8-A6E1B5FD1357}" type="datetimeFigureOut">
              <a:rPr lang="en-US" smtClean="0"/>
              <a:pPr/>
              <a:t>9/8/2009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F7B2D-3186-4A89-88A9-68038D5503E5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4688-961D-48F3-A9F8-A6E1B5FD1357}" type="datetimeFigureOut">
              <a:rPr lang="en-US" smtClean="0"/>
              <a:pPr/>
              <a:t>9/8/2009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F7B2D-3186-4A89-88A9-68038D5503E5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4688-961D-48F3-A9F8-A6E1B5FD1357}" type="datetimeFigureOut">
              <a:rPr lang="en-US" smtClean="0"/>
              <a:pPr/>
              <a:t>9/8/2009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F7B2D-3186-4A89-88A9-68038D5503E5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4688-961D-48F3-A9F8-A6E1B5FD1357}" type="datetimeFigureOut">
              <a:rPr lang="en-US" smtClean="0"/>
              <a:pPr/>
              <a:t>9/8/2009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F7B2D-3186-4A89-88A9-68038D5503E5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4688-961D-48F3-A9F8-A6E1B5FD1357}" type="datetimeFigureOut">
              <a:rPr lang="en-US" smtClean="0"/>
              <a:pPr/>
              <a:t>9/8/2009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F7B2D-3186-4A89-88A9-68038D5503E5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4688-961D-48F3-A9F8-A6E1B5FD1357}" type="datetimeFigureOut">
              <a:rPr lang="en-US" smtClean="0"/>
              <a:pPr/>
              <a:t>9/8/2009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F7B2D-3186-4A89-88A9-68038D5503E5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4688-961D-48F3-A9F8-A6E1B5FD1357}" type="datetimeFigureOut">
              <a:rPr lang="en-US" smtClean="0"/>
              <a:pPr/>
              <a:t>9/8/2009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F7B2D-3186-4A89-88A9-68038D5503E5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4688-961D-48F3-A9F8-A6E1B5FD1357}" type="datetimeFigureOut">
              <a:rPr lang="en-US" smtClean="0"/>
              <a:pPr/>
              <a:t>9/8/2009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F7B2D-3186-4A89-88A9-68038D5503E5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E4688-961D-48F3-A9F8-A6E1B5FD1357}" type="datetimeFigureOut">
              <a:rPr lang="en-US" smtClean="0"/>
              <a:pPr/>
              <a:t>9/8/2009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F7B2D-3186-4A89-88A9-68038D5503E5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E4688-961D-48F3-A9F8-A6E1B5FD1357}" type="datetimeFigureOut">
              <a:rPr lang="en-US" smtClean="0"/>
              <a:pPr/>
              <a:t>9/8/2009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F7B2D-3186-4A89-88A9-68038D5503E5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sz="7200" dirty="0" smtClean="0"/>
              <a:t>True or False ????</a:t>
            </a:r>
            <a:endParaRPr lang="en-A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857496"/>
            <a:ext cx="8229600" cy="1143000"/>
          </a:xfrm>
        </p:spPr>
        <p:txBody>
          <a:bodyPr>
            <a:noAutofit/>
          </a:bodyPr>
          <a:lstStyle/>
          <a:p>
            <a:r>
              <a:rPr lang="en-AU" sz="4800" dirty="0" smtClean="0"/>
              <a:t>Students read a wide variety of texts during independent reading.</a:t>
            </a:r>
            <a:endParaRPr lang="en-AU" sz="4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428868"/>
            <a:ext cx="8229600" cy="1143000"/>
          </a:xfrm>
        </p:spPr>
        <p:txBody>
          <a:bodyPr>
            <a:noAutofit/>
          </a:bodyPr>
          <a:lstStyle/>
          <a:p>
            <a:r>
              <a:rPr lang="en-AU" sz="4800" dirty="0" smtClean="0"/>
              <a:t>Mixed ability groups work </a:t>
            </a:r>
            <a:r>
              <a:rPr lang="en-AU" sz="4800" dirty="0" smtClean="0"/>
              <a:t>for </a:t>
            </a:r>
            <a:r>
              <a:rPr lang="en-AU" sz="4800" dirty="0" smtClean="0"/>
              <a:t>guided reading.</a:t>
            </a:r>
            <a:endParaRPr lang="en-AU" sz="4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357430"/>
            <a:ext cx="8229600" cy="2154230"/>
          </a:xfrm>
        </p:spPr>
        <p:txBody>
          <a:bodyPr>
            <a:noAutofit/>
          </a:bodyPr>
          <a:lstStyle/>
          <a:p>
            <a:r>
              <a:rPr lang="en-AU" sz="4800" dirty="0" smtClean="0"/>
              <a:t>It is important for every student to have a copy of the text during shared reading.</a:t>
            </a:r>
            <a:endParaRPr lang="en-AU" sz="4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857496"/>
            <a:ext cx="8229600" cy="1143000"/>
          </a:xfrm>
        </p:spPr>
        <p:txBody>
          <a:bodyPr>
            <a:noAutofit/>
          </a:bodyPr>
          <a:lstStyle/>
          <a:p>
            <a:r>
              <a:rPr lang="en-AU" sz="4800" dirty="0" smtClean="0"/>
              <a:t>Independent reading is followed by </a:t>
            </a:r>
            <a:r>
              <a:rPr lang="en-AU" sz="4800" dirty="0" smtClean="0"/>
              <a:t>a </a:t>
            </a:r>
            <a:r>
              <a:rPr lang="en-AU" sz="4800" dirty="0" smtClean="0"/>
              <a:t>share </a:t>
            </a:r>
            <a:r>
              <a:rPr lang="en-AU" sz="4800" dirty="0" smtClean="0"/>
              <a:t>time .</a:t>
            </a:r>
            <a:endParaRPr lang="en-AU" sz="4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5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857496"/>
            <a:ext cx="8229600" cy="1143000"/>
          </a:xfrm>
        </p:spPr>
        <p:txBody>
          <a:bodyPr>
            <a:noAutofit/>
          </a:bodyPr>
          <a:lstStyle/>
          <a:p>
            <a:r>
              <a:rPr lang="en-AU" sz="4800" dirty="0" smtClean="0"/>
              <a:t>Text selection is vital for read aloud.</a:t>
            </a:r>
            <a:endParaRPr lang="en-AU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8596" y="2786058"/>
            <a:ext cx="8229600" cy="1143000"/>
          </a:xfrm>
        </p:spPr>
        <p:txBody>
          <a:bodyPr>
            <a:noAutofit/>
          </a:bodyPr>
          <a:lstStyle/>
          <a:p>
            <a:r>
              <a:rPr lang="en-AU" sz="4800" dirty="0" smtClean="0"/>
              <a:t>Teachers select texts for students to read during independent reading.</a:t>
            </a:r>
            <a:endParaRPr lang="en-AU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714620"/>
            <a:ext cx="8229600" cy="1143000"/>
          </a:xfrm>
        </p:spPr>
        <p:txBody>
          <a:bodyPr>
            <a:noAutofit/>
          </a:bodyPr>
          <a:lstStyle/>
          <a:p>
            <a:r>
              <a:rPr lang="en-AU" sz="4800" dirty="0" smtClean="0"/>
              <a:t>Students complete a follow-up activity after guided reading.</a:t>
            </a:r>
            <a:endParaRPr lang="en-AU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714620"/>
            <a:ext cx="8229600" cy="1143000"/>
          </a:xfrm>
        </p:spPr>
        <p:txBody>
          <a:bodyPr>
            <a:noAutofit/>
          </a:bodyPr>
          <a:lstStyle/>
          <a:p>
            <a:r>
              <a:rPr lang="en-AU" sz="4800" dirty="0" smtClean="0"/>
              <a:t>Magazine articles can be used for shared reading.</a:t>
            </a:r>
            <a:endParaRPr lang="en-AU" sz="4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643182"/>
            <a:ext cx="8229600" cy="1143000"/>
          </a:xfrm>
        </p:spPr>
        <p:txBody>
          <a:bodyPr>
            <a:noAutofit/>
          </a:bodyPr>
          <a:lstStyle/>
          <a:p>
            <a:r>
              <a:rPr lang="en-AU" sz="4800" dirty="0" smtClean="0"/>
              <a:t>Students are passive listeners during read aloud.</a:t>
            </a:r>
            <a:endParaRPr lang="en-AU" sz="4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>
            <a:alpha val="6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786058"/>
            <a:ext cx="8229600" cy="1143000"/>
          </a:xfrm>
        </p:spPr>
        <p:txBody>
          <a:bodyPr>
            <a:noAutofit/>
          </a:bodyPr>
          <a:lstStyle/>
          <a:p>
            <a:r>
              <a:rPr lang="en-AU" sz="4800" dirty="0" smtClean="0"/>
              <a:t>Shared reading means enlarged text.</a:t>
            </a:r>
            <a:endParaRPr lang="en-AU" sz="4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99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786058"/>
            <a:ext cx="8229600" cy="1143000"/>
          </a:xfrm>
        </p:spPr>
        <p:txBody>
          <a:bodyPr>
            <a:noAutofit/>
          </a:bodyPr>
          <a:lstStyle/>
          <a:p>
            <a:r>
              <a:rPr lang="en-AU" sz="4800" dirty="0" smtClean="0"/>
              <a:t>Recorded stories can be used for shared reading.</a:t>
            </a:r>
            <a:endParaRPr lang="en-AU" sz="4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>
            <a:alpha val="3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857496"/>
            <a:ext cx="8229600" cy="1143000"/>
          </a:xfrm>
        </p:spPr>
        <p:txBody>
          <a:bodyPr>
            <a:noAutofit/>
          </a:bodyPr>
          <a:lstStyle/>
          <a:p>
            <a:r>
              <a:rPr lang="en-AU" sz="4800" dirty="0" smtClean="0"/>
              <a:t>Students take turns to read aloud during guided reading.</a:t>
            </a:r>
            <a:endParaRPr lang="en-AU" sz="4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0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714620"/>
            <a:ext cx="8229600" cy="1143000"/>
          </a:xfrm>
        </p:spPr>
        <p:txBody>
          <a:bodyPr>
            <a:noAutofit/>
          </a:bodyPr>
          <a:lstStyle/>
          <a:p>
            <a:r>
              <a:rPr lang="en-AU" sz="4800" dirty="0" smtClean="0"/>
              <a:t>Shared reading </a:t>
            </a:r>
            <a:r>
              <a:rPr lang="en-AU" sz="4800" dirty="0" smtClean="0"/>
              <a:t>demonstrates </a:t>
            </a:r>
            <a:r>
              <a:rPr lang="en-AU" sz="4800" dirty="0" smtClean="0"/>
              <a:t>the instructional focus for the lesson.</a:t>
            </a:r>
            <a:endParaRPr lang="en-AU" sz="4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129</Words>
  <Application>Microsoft Office PowerPoint</Application>
  <PresentationFormat>On-screen Show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True or False ????</vt:lpstr>
      <vt:lpstr>Teachers select texts for students to read during independent reading.</vt:lpstr>
      <vt:lpstr>Students complete a follow-up activity after guided reading.</vt:lpstr>
      <vt:lpstr>Magazine articles can be used for shared reading.</vt:lpstr>
      <vt:lpstr>Students are passive listeners during read aloud.</vt:lpstr>
      <vt:lpstr>Shared reading means enlarged text.</vt:lpstr>
      <vt:lpstr>Recorded stories can be used for shared reading.</vt:lpstr>
      <vt:lpstr>Students take turns to read aloud during guided reading.</vt:lpstr>
      <vt:lpstr>Shared reading demonstrates the instructional focus for the lesson.</vt:lpstr>
      <vt:lpstr>Students read a wide variety of texts during independent reading.</vt:lpstr>
      <vt:lpstr>Mixed ability groups work for guided reading.</vt:lpstr>
      <vt:lpstr>It is important for every student to have a copy of the text during shared reading.</vt:lpstr>
      <vt:lpstr>Independent reading is followed by a share time .</vt:lpstr>
      <vt:lpstr>Text selection is vital for read aloud.</vt:lpstr>
    </vt:vector>
  </TitlesOfParts>
  <Company>Department of Education and Training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True or False????</dc:title>
  <dc:creator>08110039</dc:creator>
  <cp:lastModifiedBy>08110039</cp:lastModifiedBy>
  <cp:revision>4</cp:revision>
  <dcterms:created xsi:type="dcterms:W3CDTF">2009-09-07T02:45:34Z</dcterms:created>
  <dcterms:modified xsi:type="dcterms:W3CDTF">2009-09-07T23:53:42Z</dcterms:modified>
</cp:coreProperties>
</file>